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Introduce </a:t>
            </a:r>
            <a:r>
              <a:rPr lang="en"/>
              <a:t>everyone</a:t>
            </a:r>
            <a:r>
              <a:rPr lang="en"/>
              <a:t> and the talk about what kind of relationship we were interested in </a:t>
            </a:r>
            <a:r>
              <a:rPr lang="en"/>
              <a:t>investigating (does climate trends and weather events have a relationship with financial metrics like house valuations)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c3f6e6c6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c3f6e6c6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Midwest Flood April-01-2008 to August-30-2008 Indianapolis, Indiana </a:t>
            </a:r>
            <a:endParaRPr/>
          </a:p>
          <a:p>
            <a:pPr indent="0" lvl="0" marL="0" rtl="0" algn="l">
              <a:spcBef>
                <a:spcPts val="0"/>
              </a:spcBef>
              <a:spcAft>
                <a:spcPts val="0"/>
              </a:spcAft>
              <a:buNone/>
            </a:pPr>
            <a:r>
              <a:rPr lang="en"/>
              <a:t>Looks no immediate effects, slight dip after the flood might be due to other factors as well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d6d9983e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d6d9983e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set that i was working with had monthly data so that was helpful to get a closer view </a:t>
            </a:r>
            <a:endParaRPr/>
          </a:p>
          <a:p>
            <a:pPr indent="0" lvl="0" marL="0" rtl="0" algn="l">
              <a:spcBef>
                <a:spcPts val="0"/>
              </a:spcBef>
              <a:spcAft>
                <a:spcPts val="0"/>
              </a:spcAft>
              <a:buNone/>
            </a:pPr>
            <a:r>
              <a:rPr lang="en"/>
              <a:t>Potential inverse relationship however not much of a price difference to make that claim, nothing immediate at least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c3f6e6c6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c3f6e6c6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c88318f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c88318f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c88318f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c88318f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c88318f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c88318f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Explain what question we were trying to answer, and how they relate back to our topic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b29174e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db29174e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We were able to find data sources from a wide variety of databases both public and private, including NOAA, the NWS and OpenWeather which we used to graph and examine both macro weather trends as well as specific weather events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c3f6e6c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c3f6e6c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c3f6e6c6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c3f6e6c6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1877c0a6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71877c0a6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t>Looking at overall data from 2000-2020 we noticed several upward trends in the frequency of several common weather categories, floods, storms and marine oriented weather events have been increasing in frequency over the last 20 years (give a brief rundown of what the parent categories and their subcategories are)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1877c0a6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1877c0a6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0" lvl="0" marL="0" rtl="0" algn="l">
              <a:spcBef>
                <a:spcPts val="0"/>
              </a:spcBef>
              <a:spcAft>
                <a:spcPts val="0"/>
              </a:spcAft>
              <a:buNone/>
            </a:pPr>
            <a:r>
              <a:rPr lang="en">
                <a:solidFill>
                  <a:schemeClr val="dk1"/>
                </a:solidFill>
              </a:rPr>
              <a:t>Looking at overall data from 2000-2020 we noticed several upward trends in the deadliness of several weather categories, with burning experiencing a major uptick in fatalities, storms and marine oriented weather events have been increasing in fatality counts over the last 20 years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d6d9983ec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d6d9983ec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d6d9983ec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d6d9983ec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www.kaggle.com/datasets/ahmedshahriarsakib/usa-real-estate-dataset" TargetMode="External"/><Relationship Id="rId5" Type="http://schemas.openxmlformats.org/officeDocument/2006/relationships/hyperlink" Target="https://www.ncei.noaa.gov/cdo-web/api/v2/data?datasetid=GSOM&amp;stationid=GHCND:USW00093819&amp;units=standard&amp;startdate=2006-01-01&amp;enddate=2010-12-30&amp;datatypeid=DP10&amp;limit=1000" TargetMode="External"/><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www.zillow.com/research/data/" TargetMode="External"/><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www.zillow.com/research/data/" TargetMode="External"/><Relationship Id="rId5" Type="http://schemas.openxmlformats.org/officeDocument/2006/relationships/hyperlink" Target="https://www.kaggle.com/datasets/christinezinkand/us-billiondollar-weather-and-climate-disasters" TargetMode="External"/><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ncei.noaa.gov/cdo-web/api/v2/data?datasetid=GSOM&amp;stationid=GHCND:USW00093819&amp;units=standard&amp;startdate=2006-01-01&amp;enddate=2010-12-30&amp;datatypeid=DP10&amp;limit=1000"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www.ncei.noaa.gov/cdo-web/api/v2/data?datasetid=GSOM&amp;stationid=GHCND:USW00093210&amp;units=standard&amp;startdate=2016-01-01&amp;enddate=2020-12-31&amp;datatypeid=AWND&amp;limit=100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3"/>
          <p:cNvPicPr preferRelativeResize="0"/>
          <p:nvPr/>
        </p:nvPicPr>
        <p:blipFill>
          <a:blip r:embed="rId3">
            <a:alphaModFix amt="30000"/>
          </a:blip>
          <a:stretch>
            <a:fillRect/>
          </a:stretch>
        </p:blipFill>
        <p:spPr>
          <a:xfrm>
            <a:off x="0" y="672"/>
            <a:ext cx="9144000" cy="5142156"/>
          </a:xfrm>
          <a:prstGeom prst="rect">
            <a:avLst/>
          </a:prstGeom>
          <a:noFill/>
          <a:ln>
            <a:noFill/>
          </a:ln>
        </p:spPr>
      </p:pic>
      <p:sp>
        <p:nvSpPr>
          <p:cNvPr id="68" name="Google Shape;68;p13"/>
          <p:cNvSpPr/>
          <p:nvPr/>
        </p:nvSpPr>
        <p:spPr>
          <a:xfrm rot="-5400000">
            <a:off x="4358825" y="466913"/>
            <a:ext cx="660300" cy="5626200"/>
          </a:xfrm>
          <a:prstGeom prst="round2DiagRect">
            <a:avLst>
              <a:gd fmla="val 16667" name="adj1"/>
              <a:gd fmla="val 0" name="adj2"/>
            </a:avLst>
          </a:prstGeom>
          <a:solidFill>
            <a:srgbClr val="000000">
              <a:alpha val="67500"/>
            </a:srgbClr>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9" name="Google Shape;69;p13"/>
          <p:cNvSpPr/>
          <p:nvPr/>
        </p:nvSpPr>
        <p:spPr>
          <a:xfrm>
            <a:off x="790075" y="1826688"/>
            <a:ext cx="7124700" cy="933600"/>
          </a:xfrm>
          <a:prstGeom prst="round2DiagRect">
            <a:avLst>
              <a:gd fmla="val 16667" name="adj1"/>
              <a:gd fmla="val 0" name="adj2"/>
            </a:avLst>
          </a:prstGeom>
          <a:solidFill>
            <a:srgbClr val="000000">
              <a:alpha val="67500"/>
            </a:srgbClr>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0" name="Google Shape;70;p13"/>
          <p:cNvSpPr txBox="1"/>
          <p:nvPr>
            <p:ph type="ctrTitle"/>
          </p:nvPr>
        </p:nvSpPr>
        <p:spPr>
          <a:xfrm>
            <a:off x="872875" y="1826688"/>
            <a:ext cx="6959100" cy="933600"/>
          </a:xfrm>
          <a:prstGeom prst="rect">
            <a:avLst/>
          </a:prstGeom>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a:t>Climate and Real Estate</a:t>
            </a:r>
            <a:endParaRPr/>
          </a:p>
        </p:txBody>
      </p:sp>
      <p:sp>
        <p:nvSpPr>
          <p:cNvPr id="71" name="Google Shape;71;p13"/>
          <p:cNvSpPr txBox="1"/>
          <p:nvPr>
            <p:ph idx="1" type="subTitle"/>
          </p:nvPr>
        </p:nvSpPr>
        <p:spPr>
          <a:xfrm>
            <a:off x="1891325" y="3065221"/>
            <a:ext cx="5595300" cy="429600"/>
          </a:xfrm>
          <a:prstGeom prst="rect">
            <a:avLst/>
          </a:prstGeom>
          <a:noFill/>
          <a:ln>
            <a:noFill/>
          </a:ln>
        </p:spPr>
        <p:txBody>
          <a:bodyPr anchorCtr="0" anchor="ctr" bIns="91425" lIns="91425" spcFirstLastPara="1" rIns="91425" wrap="square" tIns="91425">
            <a:normAutofit fontScale="92500" lnSpcReduction="10000"/>
          </a:bodyPr>
          <a:lstStyle/>
          <a:p>
            <a:pPr indent="0" lvl="0" marL="0" rtl="0" algn="ctr">
              <a:spcBef>
                <a:spcPts val="0"/>
              </a:spcBef>
              <a:spcAft>
                <a:spcPts val="0"/>
              </a:spcAft>
              <a:buNone/>
            </a:pPr>
            <a:r>
              <a:rPr lang="en"/>
              <a:t>Esme Rhine, Paul Magarill, Jomo Parke, Andrew Gilbert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Indianapolis Floods VS House Prices </a:t>
            </a:r>
            <a:endParaRPr/>
          </a:p>
        </p:txBody>
      </p:sp>
      <p:sp>
        <p:nvSpPr>
          <p:cNvPr id="133" name="Google Shape;133;p2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graphs here</a:t>
            </a:r>
            <a:endParaRPr/>
          </a:p>
        </p:txBody>
      </p:sp>
      <p:pic>
        <p:nvPicPr>
          <p:cNvPr id="134" name="Google Shape;134;p22"/>
          <p:cNvPicPr preferRelativeResize="0"/>
          <p:nvPr/>
        </p:nvPicPr>
        <p:blipFill>
          <a:blip r:embed="rId3">
            <a:alphaModFix/>
          </a:blip>
          <a:stretch>
            <a:fillRect/>
          </a:stretch>
        </p:blipFill>
        <p:spPr>
          <a:xfrm>
            <a:off x="25250" y="1787350"/>
            <a:ext cx="4586351" cy="3020550"/>
          </a:xfrm>
          <a:prstGeom prst="rect">
            <a:avLst/>
          </a:prstGeom>
          <a:noFill/>
          <a:ln>
            <a:noFill/>
          </a:ln>
        </p:spPr>
      </p:pic>
      <p:sp>
        <p:nvSpPr>
          <p:cNvPr id="135" name="Google Shape;135;p22"/>
          <p:cNvSpPr txBox="1"/>
          <p:nvPr/>
        </p:nvSpPr>
        <p:spPr>
          <a:xfrm>
            <a:off x="177650" y="4844725"/>
            <a:ext cx="89664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2"/>
                </a:solidFill>
                <a:latin typeface="Roboto"/>
                <a:ea typeface="Roboto"/>
                <a:cs typeface="Roboto"/>
                <a:sym typeface="Roboto"/>
              </a:rPr>
              <a:t>Source: </a:t>
            </a:r>
            <a:r>
              <a:rPr lang="en" sz="600" u="sng">
                <a:solidFill>
                  <a:schemeClr val="hlink"/>
                </a:solidFill>
                <a:latin typeface="Roboto"/>
                <a:ea typeface="Roboto"/>
                <a:cs typeface="Roboto"/>
                <a:sym typeface="Roboto"/>
                <a:hlinkClick r:id="rId4"/>
              </a:rPr>
              <a:t>https://www.kaggle.com/datasets/ahmedshahriarsakib/usa-real-estate-dataset</a:t>
            </a:r>
            <a:r>
              <a:rPr lang="en" sz="600">
                <a:solidFill>
                  <a:schemeClr val="lt2"/>
                </a:solidFill>
                <a:latin typeface="Roboto"/>
                <a:ea typeface="Roboto"/>
                <a:cs typeface="Roboto"/>
                <a:sym typeface="Roboto"/>
              </a:rPr>
              <a:t> </a:t>
            </a:r>
            <a:r>
              <a:rPr lang="en" sz="500" u="sng">
                <a:solidFill>
                  <a:schemeClr val="hlink"/>
                </a:solidFill>
                <a:latin typeface="Roboto"/>
                <a:ea typeface="Roboto"/>
                <a:cs typeface="Roboto"/>
                <a:sym typeface="Roboto"/>
                <a:hlinkClick r:id="rId5"/>
              </a:rPr>
              <a:t>https://www.ncei.noaa.gov/cdo-web/api/v2/data?datasetid=GSOM&amp;stationid=GHCND:USW00093819&amp;units=standard&amp;startdate=2006-01-01&amp;enddate=2010-12-30&amp;datatypeid=DP10&amp;limit=1000</a:t>
            </a:r>
            <a:r>
              <a:rPr lang="en" sz="500">
                <a:solidFill>
                  <a:schemeClr val="lt2"/>
                </a:solidFill>
                <a:latin typeface="Roboto"/>
                <a:ea typeface="Roboto"/>
                <a:cs typeface="Roboto"/>
                <a:sym typeface="Roboto"/>
              </a:rPr>
              <a:t> </a:t>
            </a:r>
            <a:endParaRPr sz="400">
              <a:solidFill>
                <a:schemeClr val="lt2"/>
              </a:solidFill>
              <a:latin typeface="Roboto"/>
              <a:ea typeface="Roboto"/>
              <a:cs typeface="Roboto"/>
              <a:sym typeface="Roboto"/>
            </a:endParaRPr>
          </a:p>
        </p:txBody>
      </p:sp>
      <p:pic>
        <p:nvPicPr>
          <p:cNvPr id="136" name="Google Shape;136;p22"/>
          <p:cNvPicPr preferRelativeResize="0"/>
          <p:nvPr/>
        </p:nvPicPr>
        <p:blipFill>
          <a:blip r:embed="rId6">
            <a:alphaModFix/>
          </a:blip>
          <a:stretch>
            <a:fillRect/>
          </a:stretch>
        </p:blipFill>
        <p:spPr>
          <a:xfrm>
            <a:off x="4495800" y="1842875"/>
            <a:ext cx="4294675" cy="271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Indianapolis Floods VS House Prices Cont.</a:t>
            </a:r>
            <a:endParaRPr/>
          </a:p>
        </p:txBody>
      </p:sp>
      <p:sp>
        <p:nvSpPr>
          <p:cNvPr id="142" name="Google Shape;142;p2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3"/>
          <p:cNvPicPr preferRelativeResize="0"/>
          <p:nvPr/>
        </p:nvPicPr>
        <p:blipFill>
          <a:blip r:embed="rId3">
            <a:alphaModFix/>
          </a:blip>
          <a:stretch>
            <a:fillRect/>
          </a:stretch>
        </p:blipFill>
        <p:spPr>
          <a:xfrm>
            <a:off x="167100" y="1919075"/>
            <a:ext cx="4100100" cy="2635324"/>
          </a:xfrm>
          <a:prstGeom prst="rect">
            <a:avLst/>
          </a:prstGeom>
          <a:noFill/>
          <a:ln>
            <a:noFill/>
          </a:ln>
        </p:spPr>
      </p:pic>
      <p:sp>
        <p:nvSpPr>
          <p:cNvPr id="144" name="Google Shape;144;p23"/>
          <p:cNvSpPr txBox="1"/>
          <p:nvPr/>
        </p:nvSpPr>
        <p:spPr>
          <a:xfrm>
            <a:off x="520275" y="4810500"/>
            <a:ext cx="3313800" cy="2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latin typeface="Roboto"/>
                <a:ea typeface="Roboto"/>
                <a:cs typeface="Roboto"/>
                <a:sym typeface="Roboto"/>
              </a:rPr>
              <a:t>Source: </a:t>
            </a:r>
            <a:r>
              <a:rPr lang="en" sz="1100" u="sng">
                <a:solidFill>
                  <a:schemeClr val="hlink"/>
                </a:solidFill>
                <a:latin typeface="Roboto"/>
                <a:ea typeface="Roboto"/>
                <a:cs typeface="Roboto"/>
                <a:sym typeface="Roboto"/>
                <a:hlinkClick r:id="rId4"/>
              </a:rPr>
              <a:t>https://www.zillow.com/research/data/</a:t>
            </a:r>
            <a:r>
              <a:rPr lang="en" sz="1100">
                <a:solidFill>
                  <a:schemeClr val="lt2"/>
                </a:solidFill>
                <a:latin typeface="Roboto"/>
                <a:ea typeface="Roboto"/>
                <a:cs typeface="Roboto"/>
                <a:sym typeface="Roboto"/>
              </a:rPr>
              <a:t> </a:t>
            </a:r>
            <a:endParaRPr sz="1100">
              <a:solidFill>
                <a:schemeClr val="lt2"/>
              </a:solidFill>
              <a:latin typeface="Roboto"/>
              <a:ea typeface="Roboto"/>
              <a:cs typeface="Roboto"/>
              <a:sym typeface="Roboto"/>
            </a:endParaRPr>
          </a:p>
        </p:txBody>
      </p:sp>
      <p:pic>
        <p:nvPicPr>
          <p:cNvPr id="145" name="Google Shape;145;p23"/>
          <p:cNvPicPr preferRelativeResize="0"/>
          <p:nvPr/>
        </p:nvPicPr>
        <p:blipFill>
          <a:blip r:embed="rId5">
            <a:alphaModFix/>
          </a:blip>
          <a:stretch>
            <a:fillRect/>
          </a:stretch>
        </p:blipFill>
        <p:spPr>
          <a:xfrm>
            <a:off x="4330275" y="1919075"/>
            <a:ext cx="4690449" cy="2891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71900" y="279700"/>
            <a:ext cx="8222100" cy="12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California Wildfire (Summer-Winter 2018)</a:t>
            </a:r>
            <a:endParaRPr/>
          </a:p>
          <a:p>
            <a:pPr indent="0" lvl="0" marL="0" rtl="0" algn="l">
              <a:spcBef>
                <a:spcPts val="0"/>
              </a:spcBef>
              <a:spcAft>
                <a:spcPts val="0"/>
              </a:spcAft>
              <a:buNone/>
            </a:pPr>
            <a:r>
              <a:rPr lang="en"/>
              <a:t>vs Housing Prices</a:t>
            </a:r>
            <a:endParaRPr/>
          </a:p>
        </p:txBody>
      </p:sp>
      <p:pic>
        <p:nvPicPr>
          <p:cNvPr id="151" name="Google Shape;151;p24"/>
          <p:cNvPicPr preferRelativeResize="0"/>
          <p:nvPr/>
        </p:nvPicPr>
        <p:blipFill>
          <a:blip r:embed="rId3">
            <a:alphaModFix/>
          </a:blip>
          <a:stretch>
            <a:fillRect/>
          </a:stretch>
        </p:blipFill>
        <p:spPr>
          <a:xfrm>
            <a:off x="290650" y="1885375"/>
            <a:ext cx="4035076" cy="2302075"/>
          </a:xfrm>
          <a:prstGeom prst="rect">
            <a:avLst/>
          </a:prstGeom>
          <a:noFill/>
          <a:ln>
            <a:noFill/>
          </a:ln>
        </p:spPr>
      </p:pic>
      <p:sp>
        <p:nvSpPr>
          <p:cNvPr id="152" name="Google Shape;152;p24"/>
          <p:cNvSpPr txBox="1"/>
          <p:nvPr/>
        </p:nvSpPr>
        <p:spPr>
          <a:xfrm>
            <a:off x="471900" y="4809400"/>
            <a:ext cx="83133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Roboto"/>
                <a:ea typeface="Roboto"/>
                <a:cs typeface="Roboto"/>
                <a:sym typeface="Roboto"/>
              </a:rPr>
              <a:t>Sources: </a:t>
            </a:r>
            <a:r>
              <a:rPr lang="en" sz="900" u="sng">
                <a:solidFill>
                  <a:schemeClr val="hlink"/>
                </a:solidFill>
                <a:latin typeface="Roboto"/>
                <a:ea typeface="Roboto"/>
                <a:cs typeface="Roboto"/>
                <a:sym typeface="Roboto"/>
                <a:hlinkClick r:id="rId4"/>
              </a:rPr>
              <a:t>https://www.zillow.com/research/data/</a:t>
            </a:r>
            <a:r>
              <a:rPr lang="en" sz="900">
                <a:solidFill>
                  <a:schemeClr val="lt2"/>
                </a:solidFill>
                <a:latin typeface="Roboto"/>
                <a:ea typeface="Roboto"/>
                <a:cs typeface="Roboto"/>
                <a:sym typeface="Roboto"/>
              </a:rPr>
              <a:t>,   </a:t>
            </a:r>
            <a:r>
              <a:rPr lang="en" sz="900" u="sng">
                <a:solidFill>
                  <a:schemeClr val="hlink"/>
                </a:solidFill>
                <a:latin typeface="Roboto"/>
                <a:ea typeface="Roboto"/>
                <a:cs typeface="Roboto"/>
                <a:sym typeface="Roboto"/>
                <a:hlinkClick r:id="rId5"/>
              </a:rPr>
              <a:t>https://www.kaggle.com/datasets/christinezinkand/us-billiondollar-weather-and-climate-disasters</a:t>
            </a:r>
            <a:endParaRPr sz="900">
              <a:solidFill>
                <a:schemeClr val="lt2"/>
              </a:solidFill>
              <a:latin typeface="Roboto"/>
              <a:ea typeface="Roboto"/>
              <a:cs typeface="Roboto"/>
              <a:sym typeface="Roboto"/>
            </a:endParaRPr>
          </a:p>
        </p:txBody>
      </p:sp>
      <p:sp>
        <p:nvSpPr>
          <p:cNvPr id="153" name="Google Shape;153;p24"/>
          <p:cNvSpPr txBox="1"/>
          <p:nvPr/>
        </p:nvSpPr>
        <p:spPr>
          <a:xfrm>
            <a:off x="471900" y="4566425"/>
            <a:ext cx="81582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Roboto"/>
                <a:ea typeface="Roboto"/>
                <a:cs typeface="Roboto"/>
                <a:sym typeface="Roboto"/>
              </a:rPr>
              <a:t>Observations: minimal visual correlations observed.</a:t>
            </a:r>
            <a:endParaRPr sz="1000">
              <a:solidFill>
                <a:schemeClr val="lt2"/>
              </a:solidFill>
              <a:latin typeface="Roboto"/>
              <a:ea typeface="Roboto"/>
              <a:cs typeface="Roboto"/>
              <a:sym typeface="Roboto"/>
            </a:endParaRPr>
          </a:p>
        </p:txBody>
      </p:sp>
      <p:sp>
        <p:nvSpPr>
          <p:cNvPr id="154" name="Google Shape;154;p24"/>
          <p:cNvSpPr txBox="1"/>
          <p:nvPr/>
        </p:nvSpPr>
        <p:spPr>
          <a:xfrm>
            <a:off x="1854900" y="4269525"/>
            <a:ext cx="53922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Roboto"/>
                <a:ea typeface="Roboto"/>
                <a:cs typeface="Roboto"/>
                <a:sym typeface="Roboto"/>
              </a:rPr>
              <a:t>(the graph on the right is zoomed in to show the area between the two red arrows on the left)</a:t>
            </a:r>
            <a:endParaRPr sz="1000">
              <a:solidFill>
                <a:schemeClr val="lt2"/>
              </a:solidFill>
              <a:latin typeface="Roboto"/>
              <a:ea typeface="Roboto"/>
              <a:cs typeface="Roboto"/>
              <a:sym typeface="Roboto"/>
            </a:endParaRPr>
          </a:p>
        </p:txBody>
      </p:sp>
      <p:pic>
        <p:nvPicPr>
          <p:cNvPr id="155" name="Google Shape;155;p24"/>
          <p:cNvPicPr preferRelativeResize="0"/>
          <p:nvPr/>
        </p:nvPicPr>
        <p:blipFill>
          <a:blip r:embed="rId6">
            <a:alphaModFix/>
          </a:blip>
          <a:stretch>
            <a:fillRect/>
          </a:stretch>
        </p:blipFill>
        <p:spPr>
          <a:xfrm>
            <a:off x="4658925" y="1891850"/>
            <a:ext cx="4035076" cy="228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698125" y="1874100"/>
            <a:ext cx="3408600" cy="1395300"/>
          </a:xfrm>
          <a:prstGeom prst="round2DiagRect">
            <a:avLst>
              <a:gd fmla="val 16667" name="adj1"/>
              <a:gd fmla="val 0" name="adj2"/>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1" name="Google Shape;161;p25"/>
          <p:cNvSpPr txBox="1"/>
          <p:nvPr>
            <p:ph type="title"/>
          </p:nvPr>
        </p:nvSpPr>
        <p:spPr>
          <a:xfrm>
            <a:off x="290275" y="1948425"/>
            <a:ext cx="4045200" cy="982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a:t>
            </a:r>
            <a:endParaRPr/>
          </a:p>
        </p:txBody>
      </p:sp>
      <p:sp>
        <p:nvSpPr>
          <p:cNvPr id="162" name="Google Shape;162;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Unable to prove a relationship between housing prices and weather events</a:t>
            </a:r>
            <a:endParaRPr/>
          </a:p>
          <a:p>
            <a:pPr indent="-342900" lvl="0" marL="457200" rtl="0" algn="l">
              <a:spcBef>
                <a:spcPts val="0"/>
              </a:spcBef>
              <a:spcAft>
                <a:spcPts val="0"/>
              </a:spcAft>
              <a:buSzPts val="1800"/>
              <a:buChar char="●"/>
            </a:pPr>
            <a:r>
              <a:rPr lang="en"/>
              <a:t>Additional data sources may help determine otherwise</a:t>
            </a:r>
            <a:endParaRPr/>
          </a:p>
          <a:p>
            <a:pPr indent="-342900" lvl="0" marL="457200" rtl="0" algn="l">
              <a:spcBef>
                <a:spcPts val="0"/>
              </a:spcBef>
              <a:spcAft>
                <a:spcPts val="0"/>
              </a:spcAft>
              <a:buSzPts val="1800"/>
              <a:buChar char="●"/>
            </a:pPr>
            <a:r>
              <a:rPr lang="en"/>
              <a:t>Control for additional factors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p:nvPr/>
        </p:nvSpPr>
        <p:spPr>
          <a:xfrm>
            <a:off x="359650" y="1874100"/>
            <a:ext cx="3227100" cy="1395300"/>
          </a:xfrm>
          <a:prstGeom prst="round2DiagRect">
            <a:avLst>
              <a:gd fmla="val 16667" name="adj1"/>
              <a:gd fmla="val 0" name="adj2"/>
            </a:avLst>
          </a:prstGeom>
          <a:solidFill>
            <a:srgbClr val="000000">
              <a:alpha val="67500"/>
            </a:srgbClr>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8" name="Google Shape;168;p26"/>
          <p:cNvSpPr txBox="1"/>
          <p:nvPr>
            <p:ph type="title"/>
          </p:nvPr>
        </p:nvSpPr>
        <p:spPr>
          <a:xfrm>
            <a:off x="551775" y="2065350"/>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4"/>
          <p:cNvPicPr preferRelativeResize="0"/>
          <p:nvPr/>
        </p:nvPicPr>
        <p:blipFill>
          <a:blip r:embed="rId3">
            <a:alphaModFix/>
          </a:blip>
          <a:stretch>
            <a:fillRect/>
          </a:stretch>
        </p:blipFill>
        <p:spPr>
          <a:xfrm>
            <a:off x="97975" y="55075"/>
            <a:ext cx="8915400" cy="5014976"/>
          </a:xfrm>
          <a:prstGeom prst="rect">
            <a:avLst/>
          </a:prstGeom>
          <a:noFill/>
          <a:ln>
            <a:noFill/>
          </a:ln>
        </p:spPr>
      </p:pic>
      <p:sp>
        <p:nvSpPr>
          <p:cNvPr id="77" name="Google Shape;77;p14"/>
          <p:cNvSpPr/>
          <p:nvPr/>
        </p:nvSpPr>
        <p:spPr>
          <a:xfrm>
            <a:off x="2489725" y="398541"/>
            <a:ext cx="4131900" cy="4346400"/>
          </a:xfrm>
          <a:prstGeom prst="round2DiagRect">
            <a:avLst>
              <a:gd fmla="val 16667" name="adj1"/>
              <a:gd fmla="val 0" name="adj2"/>
            </a:avLst>
          </a:prstGeom>
          <a:solidFill>
            <a:srgbClr val="000000">
              <a:alpha val="67500"/>
            </a:srgbClr>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8" name="Google Shape;78;p14"/>
          <p:cNvSpPr txBox="1"/>
          <p:nvPr>
            <p:ph idx="2" type="body"/>
          </p:nvPr>
        </p:nvSpPr>
        <p:spPr>
          <a:xfrm>
            <a:off x="2784650" y="650450"/>
            <a:ext cx="3553200" cy="36951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lang="en" sz="3200"/>
              <a:t>Questions</a:t>
            </a:r>
            <a:endParaRPr sz="3200"/>
          </a:p>
          <a:p>
            <a:pPr indent="0" lvl="0" marL="0" rtl="0" algn="ctr">
              <a:lnSpc>
                <a:spcPct val="100000"/>
              </a:lnSpc>
              <a:spcBef>
                <a:spcPts val="0"/>
              </a:spcBef>
              <a:spcAft>
                <a:spcPts val="0"/>
              </a:spcAft>
              <a:buNone/>
            </a:pPr>
            <a:r>
              <a:t/>
            </a:r>
            <a:endParaRPr sz="3200"/>
          </a:p>
          <a:p>
            <a:pPr indent="-342900" lvl="0" marL="457200" rtl="0" algn="l">
              <a:spcBef>
                <a:spcPts val="0"/>
              </a:spcBef>
              <a:spcAft>
                <a:spcPts val="0"/>
              </a:spcAft>
              <a:buClr>
                <a:schemeClr val="lt1"/>
              </a:buClr>
              <a:buSzPts val="1800"/>
              <a:buFont typeface="Arial"/>
              <a:buAutoNum type="arabicPeriod"/>
            </a:pPr>
            <a:r>
              <a:rPr lang="en">
                <a:latin typeface="Arial"/>
                <a:ea typeface="Arial"/>
                <a:cs typeface="Arial"/>
                <a:sym typeface="Arial"/>
              </a:rPr>
              <a:t>Are severe weather events,  becoming more frequent over time?</a:t>
            </a:r>
            <a:endParaRPr>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a:latin typeface="Arial"/>
                <a:ea typeface="Arial"/>
                <a:cs typeface="Arial"/>
                <a:sym typeface="Arial"/>
              </a:rPr>
              <a:t>Are severe weather events,  becoming more destructive over time?</a:t>
            </a:r>
            <a:endParaRPr>
              <a:latin typeface="Arial"/>
              <a:ea typeface="Arial"/>
              <a:cs typeface="Arial"/>
              <a:sym typeface="Arial"/>
            </a:endParaRPr>
          </a:p>
          <a:p>
            <a:pPr indent="-342900" lvl="0" marL="457200" rtl="0" algn="l">
              <a:spcBef>
                <a:spcPts val="0"/>
              </a:spcBef>
              <a:spcAft>
                <a:spcPts val="0"/>
              </a:spcAft>
              <a:buClr>
                <a:schemeClr val="lt1"/>
              </a:buClr>
              <a:buSzPts val="1800"/>
              <a:buFont typeface="Arial"/>
              <a:buAutoNum type="arabicPeriod"/>
            </a:pPr>
            <a:r>
              <a:rPr lang="en">
                <a:latin typeface="Arial"/>
                <a:ea typeface="Arial"/>
                <a:cs typeface="Arial"/>
                <a:sym typeface="Arial"/>
              </a:rPr>
              <a:t>What is the effect of weather patterns on home prices?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Sources: Atmospheric</a:t>
            </a:r>
            <a:endParaRPr/>
          </a:p>
        </p:txBody>
      </p:sp>
      <p:pic>
        <p:nvPicPr>
          <p:cNvPr id="84" name="Google Shape;84;p15"/>
          <p:cNvPicPr preferRelativeResize="0"/>
          <p:nvPr/>
        </p:nvPicPr>
        <p:blipFill>
          <a:blip r:embed="rId3">
            <a:alphaModFix/>
          </a:blip>
          <a:stretch>
            <a:fillRect/>
          </a:stretch>
        </p:blipFill>
        <p:spPr>
          <a:xfrm>
            <a:off x="471900" y="2070500"/>
            <a:ext cx="5234899" cy="2694050"/>
          </a:xfrm>
          <a:prstGeom prst="rect">
            <a:avLst/>
          </a:prstGeom>
          <a:noFill/>
          <a:ln>
            <a:noFill/>
          </a:ln>
        </p:spPr>
      </p:pic>
      <p:pic>
        <p:nvPicPr>
          <p:cNvPr id="85" name="Google Shape;85;p15"/>
          <p:cNvPicPr preferRelativeResize="0"/>
          <p:nvPr/>
        </p:nvPicPr>
        <p:blipFill>
          <a:blip r:embed="rId4">
            <a:alphaModFix/>
          </a:blip>
          <a:stretch>
            <a:fillRect/>
          </a:stretch>
        </p:blipFill>
        <p:spPr>
          <a:xfrm>
            <a:off x="6076564" y="2070500"/>
            <a:ext cx="2617500" cy="26940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Sources: Financial</a:t>
            </a:r>
            <a:endParaRPr/>
          </a:p>
        </p:txBody>
      </p:sp>
      <p:pic>
        <p:nvPicPr>
          <p:cNvPr id="91" name="Google Shape;91;p16"/>
          <p:cNvPicPr preferRelativeResize="0"/>
          <p:nvPr/>
        </p:nvPicPr>
        <p:blipFill>
          <a:blip r:embed="rId3">
            <a:alphaModFix/>
          </a:blip>
          <a:stretch>
            <a:fillRect/>
          </a:stretch>
        </p:blipFill>
        <p:spPr>
          <a:xfrm>
            <a:off x="471900" y="1710050"/>
            <a:ext cx="3332275" cy="3332275"/>
          </a:xfrm>
          <a:prstGeom prst="rect">
            <a:avLst/>
          </a:prstGeom>
          <a:noFill/>
          <a:ln>
            <a:noFill/>
          </a:ln>
        </p:spPr>
      </p:pic>
      <p:pic>
        <p:nvPicPr>
          <p:cNvPr id="92" name="Google Shape;92;p16"/>
          <p:cNvPicPr preferRelativeResize="0"/>
          <p:nvPr/>
        </p:nvPicPr>
        <p:blipFill>
          <a:blip r:embed="rId4">
            <a:alphaModFix/>
          </a:blip>
          <a:stretch>
            <a:fillRect/>
          </a:stretch>
        </p:blipFill>
        <p:spPr>
          <a:xfrm>
            <a:off x="4516000" y="2652288"/>
            <a:ext cx="3629025" cy="144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3067625" y="1874098"/>
            <a:ext cx="2228100" cy="1395300"/>
          </a:xfrm>
          <a:prstGeom prst="round2DiagRect">
            <a:avLst>
              <a:gd fmla="val 16667" name="adj1"/>
              <a:gd fmla="val 0" name="adj2"/>
            </a:avLst>
          </a:prstGeom>
          <a:solidFill>
            <a:srgbClr val="000000">
              <a:alpha val="67500"/>
            </a:srgbClr>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8" name="Google Shape;98;p17"/>
          <p:cNvSpPr txBox="1"/>
          <p:nvPr>
            <p:ph type="title"/>
          </p:nvPr>
        </p:nvSpPr>
        <p:spPr>
          <a:xfrm>
            <a:off x="3243225" y="2074775"/>
            <a:ext cx="8222100" cy="10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Trends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Macro Weather Trends [Frequency] (2000-2020)</a:t>
            </a:r>
            <a:endParaRPr/>
          </a:p>
        </p:txBody>
      </p:sp>
      <p:pic>
        <p:nvPicPr>
          <p:cNvPr id="104" name="Google Shape;104;p18"/>
          <p:cNvPicPr preferRelativeResize="0"/>
          <p:nvPr/>
        </p:nvPicPr>
        <p:blipFill>
          <a:blip r:embed="rId3">
            <a:alphaModFix/>
          </a:blip>
          <a:stretch>
            <a:fillRect/>
          </a:stretch>
        </p:blipFill>
        <p:spPr>
          <a:xfrm>
            <a:off x="152400" y="1885325"/>
            <a:ext cx="4141026" cy="3105775"/>
          </a:xfrm>
          <a:prstGeom prst="rect">
            <a:avLst/>
          </a:prstGeom>
          <a:noFill/>
          <a:ln cap="flat" cmpd="sng" w="38100">
            <a:solidFill>
              <a:schemeClr val="lt2"/>
            </a:solidFill>
            <a:prstDash val="solid"/>
            <a:round/>
            <a:headEnd len="sm" w="sm" type="none"/>
            <a:tailEnd len="sm" w="sm" type="none"/>
          </a:ln>
        </p:spPr>
      </p:pic>
      <p:pic>
        <p:nvPicPr>
          <p:cNvPr id="105" name="Google Shape;105;p18"/>
          <p:cNvPicPr preferRelativeResize="0"/>
          <p:nvPr/>
        </p:nvPicPr>
        <p:blipFill>
          <a:blip r:embed="rId4">
            <a:alphaModFix/>
          </a:blip>
          <a:stretch>
            <a:fillRect/>
          </a:stretch>
        </p:blipFill>
        <p:spPr>
          <a:xfrm>
            <a:off x="4619650" y="1885325"/>
            <a:ext cx="4141026" cy="3105762"/>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Macro Weather Trends [Fatalities] (2000-2020)</a:t>
            </a:r>
            <a:endParaRPr/>
          </a:p>
        </p:txBody>
      </p:sp>
      <p:pic>
        <p:nvPicPr>
          <p:cNvPr id="111" name="Google Shape;111;p19"/>
          <p:cNvPicPr preferRelativeResize="0"/>
          <p:nvPr/>
        </p:nvPicPr>
        <p:blipFill>
          <a:blip r:embed="rId3">
            <a:alphaModFix/>
          </a:blip>
          <a:stretch>
            <a:fillRect/>
          </a:stretch>
        </p:blipFill>
        <p:spPr>
          <a:xfrm>
            <a:off x="2591913" y="1863375"/>
            <a:ext cx="3960174" cy="2970125"/>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98250" y="16350"/>
            <a:ext cx="8826600" cy="60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200"/>
              <a:t>Midwest Flood - Summer 2008</a:t>
            </a:r>
            <a:endParaRPr/>
          </a:p>
        </p:txBody>
      </p:sp>
      <p:sp>
        <p:nvSpPr>
          <p:cNvPr id="117" name="Google Shape;117;p20"/>
          <p:cNvSpPr txBox="1"/>
          <p:nvPr/>
        </p:nvSpPr>
        <p:spPr>
          <a:xfrm>
            <a:off x="281150" y="804528"/>
            <a:ext cx="2687400" cy="3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lt2"/>
                </a:solidFill>
                <a:latin typeface="Roboto"/>
                <a:ea typeface="Roboto"/>
                <a:cs typeface="Roboto"/>
                <a:sym typeface="Roboto"/>
              </a:rPr>
              <a:t>Observations:</a:t>
            </a:r>
            <a:endParaRPr sz="1800" u="sng">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A large amount of rain at the end of 2007 damaged levees, leaving the area vulnerable for the flood of 2008</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2 months of heavy rain leads to a breach in the levees and significant property damage</a:t>
            </a:r>
            <a:endParaRPr sz="1800">
              <a:solidFill>
                <a:schemeClr val="lt2"/>
              </a:solidFill>
              <a:latin typeface="Roboto"/>
              <a:ea typeface="Roboto"/>
              <a:cs typeface="Roboto"/>
              <a:sym typeface="Roboto"/>
            </a:endParaRPr>
          </a:p>
        </p:txBody>
      </p:sp>
      <p:sp>
        <p:nvSpPr>
          <p:cNvPr id="118" name="Google Shape;118;p20"/>
          <p:cNvSpPr txBox="1"/>
          <p:nvPr/>
        </p:nvSpPr>
        <p:spPr>
          <a:xfrm>
            <a:off x="205800" y="4713500"/>
            <a:ext cx="87324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00"/>
              <a:t>Source: </a:t>
            </a:r>
            <a:r>
              <a:rPr lang="en" sz="700" u="sng">
                <a:solidFill>
                  <a:schemeClr val="hlink"/>
                </a:solidFill>
                <a:highlight>
                  <a:srgbClr val="FFFFFF"/>
                </a:highlight>
                <a:hlinkClick r:id="rId3"/>
              </a:rPr>
              <a:t>https://www.ncei.noaa.gov/cdo-web/api/v2/data?datasetid=GSOM&amp;stationid=GHCND:USW00093819&amp;units=standard&amp;startdate=2006-01-01&amp;enddate=2010-12-30&amp;datatypeid=DP10&amp;limit=1000</a:t>
            </a:r>
            <a:endParaRPr sz="700" u="sng">
              <a:solidFill>
                <a:schemeClr val="hlink"/>
              </a:solidFill>
              <a:highlight>
                <a:srgbClr val="FFFFFF"/>
              </a:highlight>
            </a:endParaRPr>
          </a:p>
        </p:txBody>
      </p:sp>
      <p:pic>
        <p:nvPicPr>
          <p:cNvPr id="119" name="Google Shape;119;p20"/>
          <p:cNvPicPr preferRelativeResize="0"/>
          <p:nvPr/>
        </p:nvPicPr>
        <p:blipFill>
          <a:blip r:embed="rId4">
            <a:alphaModFix/>
          </a:blip>
          <a:stretch>
            <a:fillRect/>
          </a:stretch>
        </p:blipFill>
        <p:spPr>
          <a:xfrm>
            <a:off x="3120950" y="771450"/>
            <a:ext cx="5502667" cy="3789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50"/>
              <a:t>California Wildfires - Winter 2018</a:t>
            </a:r>
            <a:endParaRPr sz="2850"/>
          </a:p>
        </p:txBody>
      </p:sp>
      <p:pic>
        <p:nvPicPr>
          <p:cNvPr id="125" name="Google Shape;125;p21"/>
          <p:cNvPicPr preferRelativeResize="0"/>
          <p:nvPr/>
        </p:nvPicPr>
        <p:blipFill>
          <a:blip r:embed="rId3">
            <a:alphaModFix/>
          </a:blip>
          <a:stretch>
            <a:fillRect/>
          </a:stretch>
        </p:blipFill>
        <p:spPr>
          <a:xfrm>
            <a:off x="3155451" y="884800"/>
            <a:ext cx="5814527" cy="3949175"/>
          </a:xfrm>
          <a:prstGeom prst="rect">
            <a:avLst/>
          </a:prstGeom>
          <a:noFill/>
          <a:ln>
            <a:noFill/>
          </a:ln>
        </p:spPr>
      </p:pic>
      <p:sp>
        <p:nvSpPr>
          <p:cNvPr id="126" name="Google Shape;126;p21"/>
          <p:cNvSpPr txBox="1"/>
          <p:nvPr/>
        </p:nvSpPr>
        <p:spPr>
          <a:xfrm>
            <a:off x="281150" y="804513"/>
            <a:ext cx="2687400" cy="29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lt2"/>
                </a:solidFill>
                <a:latin typeface="Roboto"/>
                <a:ea typeface="Roboto"/>
                <a:cs typeface="Roboto"/>
                <a:sym typeface="Roboto"/>
              </a:rPr>
              <a:t>Observations:</a:t>
            </a:r>
            <a:endParaRPr sz="1800" u="sng">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In November 2018, a transmission line fails and sparks a fire</a:t>
            </a:r>
            <a:endParaRPr sz="1800">
              <a:solidFill>
                <a:schemeClr val="lt2"/>
              </a:solidFill>
              <a:latin typeface="Roboto"/>
              <a:ea typeface="Roboto"/>
              <a:cs typeface="Roboto"/>
              <a:sym typeface="Roboto"/>
            </a:endParaRPr>
          </a:p>
          <a:p>
            <a:pPr indent="-342900" lvl="0" marL="457200" rtl="0" algn="l">
              <a:spcBef>
                <a:spcPts val="0"/>
              </a:spcBef>
              <a:spcAft>
                <a:spcPts val="0"/>
              </a:spcAft>
              <a:buClr>
                <a:schemeClr val="lt2"/>
              </a:buClr>
              <a:buSzPts val="1800"/>
              <a:buFont typeface="Roboto"/>
              <a:buAutoNum type="arabicPeriod"/>
            </a:pPr>
            <a:r>
              <a:rPr lang="en" sz="1800">
                <a:solidFill>
                  <a:schemeClr val="lt2"/>
                </a:solidFill>
                <a:latin typeface="Roboto"/>
                <a:ea typeface="Roboto"/>
                <a:cs typeface="Roboto"/>
                <a:sym typeface="Roboto"/>
              </a:rPr>
              <a:t>A severe windstorm drives the fire and makes it impossible to control</a:t>
            </a:r>
            <a:endParaRPr sz="1800">
              <a:solidFill>
                <a:schemeClr val="lt2"/>
              </a:solidFill>
              <a:latin typeface="Roboto"/>
              <a:ea typeface="Roboto"/>
              <a:cs typeface="Roboto"/>
              <a:sym typeface="Roboto"/>
            </a:endParaRPr>
          </a:p>
        </p:txBody>
      </p:sp>
      <p:sp>
        <p:nvSpPr>
          <p:cNvPr id="127" name="Google Shape;127;p21"/>
          <p:cNvSpPr txBox="1"/>
          <p:nvPr/>
        </p:nvSpPr>
        <p:spPr>
          <a:xfrm>
            <a:off x="130500" y="4763100"/>
            <a:ext cx="88830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600"/>
              <a:t>Source: </a:t>
            </a:r>
            <a:r>
              <a:rPr lang="en" sz="600">
                <a:solidFill>
                  <a:schemeClr val="hlink"/>
                </a:solidFill>
                <a:highlight>
                  <a:srgbClr val="FFFFFF"/>
                </a:highlight>
                <a:uFill>
                  <a:noFill/>
                </a:uFill>
                <a:hlinkClick r:id="rId4"/>
              </a:rPr>
              <a:t>https://www.ncei.noaa.gov/cdo-web/api/v2/data?datasetid=GSOM&amp;stationid=GHCND:USW00093210&amp;units=standard&amp;startdate=2016-01-01&amp;enddate=2020-12-31&amp;datatypeid=AWND&amp;limit=1000</a:t>
            </a:r>
            <a:endParaRPr sz="600">
              <a:solidFill>
                <a:schemeClr val="hlink"/>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E77E56"/>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434343"/>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